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566ba7a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566ba7a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560989287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5609892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7699854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7699854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need for this?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microcontroller? It is a small computer that can communicate through pins on the board. Sometimes it’s a simple signal, like on or off. But it there are also more complex signals like serial data. There are several microcontrollers, we are are going to use this one.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4abbfd8e0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4abbfd8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microcontroller? It is a small computer that can communicate through pins on the board. Sometimes it’s a simple signal, like on or off. But it there are also more complex signals like serial data. There are several microcontrollers, we are are going to use this one.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6a18bf1b4_0_5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6a18bf1b4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6b1ef9b12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6b1ef9b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are going to put our </a:t>
            </a:r>
            <a:r>
              <a:rPr lang="en"/>
              <a:t>components</a:t>
            </a:r>
            <a:r>
              <a:rPr lang="en"/>
              <a:t> together. We are going to use a breadboard, and add the sensor and the microcontroller.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b38451871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b3845187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566ba7a0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566ba7a0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58038437a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5803843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6b1ef9b12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6b1ef9b1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simply connect a USB cable to the development board, and with the software provided with ESPEasy we load the software onto the microcontroller.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58038437a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5803843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58038437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5803843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58038437a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5803843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58038437a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5803843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program the microcontroller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58038437a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58038437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 going to use this Bosch BME280 sensor. Which can measure temperature, humidity and pressure all at once, and as you can see it’s very small.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58038437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5803843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will add the sensors and (click) connect wires from here to here (point). As shown here on the diagram. Two for power, one for the clock line, another for the data line.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6b1ef9b12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6b1ef9b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5af892fe2_0_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5af892fe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56098928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5609892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560989287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56098928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566ba7a0c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566ba7a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5609892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5609892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566ba7a0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566ba7a0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5609892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5609892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15.jpg"/><Relationship Id="rId5"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Build-your-own Microcontroller Sensor Workshop</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2400"/>
          </a:p>
        </p:txBody>
      </p:sp>
      <p:pic>
        <p:nvPicPr>
          <p:cNvPr id="69" name="Google Shape;69;p13"/>
          <p:cNvPicPr preferRelativeResize="0"/>
          <p:nvPr/>
        </p:nvPicPr>
        <p:blipFill rotWithShape="1">
          <a:blip r:embed="rId3">
            <a:alphaModFix/>
          </a:blip>
          <a:srcRect b="0" l="0" r="0" t="0"/>
          <a:stretch/>
        </p:blipFill>
        <p:spPr>
          <a:xfrm>
            <a:off x="152400" y="3374430"/>
            <a:ext cx="5855938" cy="16166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Communication Protocols</a:t>
            </a:r>
            <a:endParaRPr/>
          </a:p>
        </p:txBody>
      </p:sp>
      <p:sp>
        <p:nvSpPr>
          <p:cNvPr id="130" name="Google Shape;130;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 - </a:t>
            </a:r>
            <a:r>
              <a:rPr lang="en"/>
              <a:t>Serial Peripheral Interface</a:t>
            </a:r>
            <a:endParaRPr/>
          </a:p>
          <a:p>
            <a:pPr indent="-342900" lvl="0" marL="457200" rtl="0" algn="l">
              <a:spcBef>
                <a:spcPts val="1600"/>
              </a:spcBef>
              <a:spcAft>
                <a:spcPts val="0"/>
              </a:spcAft>
              <a:buSzPts val="1800"/>
              <a:buChar char="●"/>
            </a:pPr>
            <a:r>
              <a:rPr lang="en"/>
              <a:t>Can send data pretty fast</a:t>
            </a:r>
            <a:endParaRPr/>
          </a:p>
          <a:p>
            <a:pPr indent="-342900" lvl="0" marL="457200" rtl="0" algn="l">
              <a:spcBef>
                <a:spcPts val="0"/>
              </a:spcBef>
              <a:spcAft>
                <a:spcPts val="0"/>
              </a:spcAft>
              <a:buSzPts val="1800"/>
              <a:buChar char="●"/>
            </a:pPr>
            <a:r>
              <a:rPr lang="en"/>
              <a:t>Multiple devices can talk at</a:t>
            </a:r>
            <a:br>
              <a:rPr lang="en"/>
            </a:br>
            <a:r>
              <a:rPr lang="en"/>
              <a:t>the same over the same wires</a:t>
            </a:r>
            <a:endParaRPr/>
          </a:p>
          <a:p>
            <a:pPr indent="-342900" lvl="0" marL="457200" rtl="0" algn="l">
              <a:spcBef>
                <a:spcPts val="0"/>
              </a:spcBef>
              <a:spcAft>
                <a:spcPts val="0"/>
              </a:spcAft>
              <a:buSzPts val="1800"/>
              <a:buChar char="●"/>
            </a:pPr>
            <a:r>
              <a:rPr lang="en"/>
              <a:t>Talks over four lines/wires</a:t>
            </a:r>
            <a:endParaRPr/>
          </a:p>
          <a:p>
            <a:pPr indent="-317500" lvl="1" marL="914400" rtl="0" algn="l">
              <a:spcBef>
                <a:spcPts val="0"/>
              </a:spcBef>
              <a:spcAft>
                <a:spcPts val="0"/>
              </a:spcAft>
              <a:buSzPts val="1400"/>
              <a:buChar char="○"/>
            </a:pPr>
            <a:r>
              <a:rPr lang="en"/>
              <a:t>MOSI - Master Out Slave In</a:t>
            </a:r>
            <a:endParaRPr/>
          </a:p>
          <a:p>
            <a:pPr indent="-317500" lvl="1" marL="914400" rtl="0" algn="l">
              <a:spcBef>
                <a:spcPts val="0"/>
              </a:spcBef>
              <a:spcAft>
                <a:spcPts val="0"/>
              </a:spcAft>
              <a:buSzPts val="1400"/>
              <a:buChar char="○"/>
            </a:pPr>
            <a:r>
              <a:rPr lang="en"/>
              <a:t>MISO - Mast In Slave Out</a:t>
            </a:r>
            <a:endParaRPr/>
          </a:p>
          <a:p>
            <a:pPr indent="-317500" lvl="1" marL="914400" rtl="0" algn="l">
              <a:spcBef>
                <a:spcPts val="0"/>
              </a:spcBef>
              <a:spcAft>
                <a:spcPts val="0"/>
              </a:spcAft>
              <a:buSzPts val="1400"/>
              <a:buChar char="○"/>
            </a:pPr>
            <a:r>
              <a:rPr lang="en"/>
              <a:t>SCK - Serial Clock</a:t>
            </a:r>
            <a:endParaRPr/>
          </a:p>
          <a:p>
            <a:pPr indent="-317500" lvl="1" marL="914400" rtl="0" algn="l">
              <a:spcBef>
                <a:spcPts val="0"/>
              </a:spcBef>
              <a:spcAft>
                <a:spcPts val="0"/>
              </a:spcAft>
              <a:buSzPts val="1400"/>
              <a:buChar char="○"/>
            </a:pPr>
            <a:r>
              <a:rPr lang="en"/>
              <a:t>SS1..SSn - Slave Select</a:t>
            </a:r>
            <a:endParaRPr/>
          </a:p>
        </p:txBody>
      </p:sp>
      <p:pic>
        <p:nvPicPr>
          <p:cNvPr id="131" name="Google Shape;131;p22"/>
          <p:cNvPicPr preferRelativeResize="0"/>
          <p:nvPr/>
        </p:nvPicPr>
        <p:blipFill>
          <a:blip r:embed="rId3">
            <a:alphaModFix/>
          </a:blip>
          <a:stretch>
            <a:fillRect/>
          </a:stretch>
        </p:blipFill>
        <p:spPr>
          <a:xfrm>
            <a:off x="4510325" y="2453775"/>
            <a:ext cx="4183675" cy="217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Pin Labels</a:t>
            </a:r>
            <a:endParaRPr/>
          </a:p>
        </p:txBody>
      </p:sp>
      <p:sp>
        <p:nvSpPr>
          <p:cNvPr id="137" name="Google Shape;137;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VCC, VDD, VIN, V+, VS+, 5V, 3V3</a:t>
            </a:r>
            <a:endParaRPr/>
          </a:p>
          <a:p>
            <a:pPr indent="-317500" lvl="1" marL="914400" rtl="0" algn="l">
              <a:spcBef>
                <a:spcPts val="0"/>
              </a:spcBef>
              <a:spcAft>
                <a:spcPts val="0"/>
              </a:spcAft>
              <a:buSzPts val="1400"/>
              <a:buChar char="○"/>
            </a:pPr>
            <a:r>
              <a:rPr lang="en"/>
              <a:t>Supply voltage (usually 5 volts, or 3.3 volts.)</a:t>
            </a:r>
            <a:endParaRPr/>
          </a:p>
          <a:p>
            <a:pPr indent="-342900" lvl="0" marL="457200" rtl="0" algn="l">
              <a:spcBef>
                <a:spcPts val="0"/>
              </a:spcBef>
              <a:spcAft>
                <a:spcPts val="0"/>
              </a:spcAft>
              <a:buSzPts val="1800"/>
              <a:buChar char="●"/>
            </a:pPr>
            <a:r>
              <a:rPr lang="en"/>
              <a:t>GND</a:t>
            </a:r>
            <a:endParaRPr/>
          </a:p>
          <a:p>
            <a:pPr indent="-317500" lvl="1" marL="914400" rtl="0" algn="l">
              <a:spcBef>
                <a:spcPts val="0"/>
              </a:spcBef>
              <a:spcAft>
                <a:spcPts val="0"/>
              </a:spcAft>
              <a:buSzPts val="1400"/>
              <a:buChar char="○"/>
            </a:pPr>
            <a:r>
              <a:rPr lang="en"/>
              <a:t>Ground or “negative” terminal</a:t>
            </a:r>
            <a:endParaRPr/>
          </a:p>
          <a:p>
            <a:pPr indent="-342900" lvl="0" marL="457200" rtl="0" algn="l">
              <a:spcBef>
                <a:spcPts val="0"/>
              </a:spcBef>
              <a:spcAft>
                <a:spcPts val="0"/>
              </a:spcAft>
              <a:buSzPts val="1800"/>
              <a:buChar char="●"/>
            </a:pPr>
            <a:r>
              <a:rPr lang="en"/>
              <a:t>GPIO, D1..Dxx, A1..Axx</a:t>
            </a:r>
            <a:endParaRPr/>
          </a:p>
          <a:p>
            <a:pPr indent="-317500" lvl="1" marL="914400" rtl="0" algn="l">
              <a:spcBef>
                <a:spcPts val="0"/>
              </a:spcBef>
              <a:spcAft>
                <a:spcPts val="0"/>
              </a:spcAft>
              <a:buSzPts val="1400"/>
              <a:buChar char="○"/>
            </a:pPr>
            <a:r>
              <a:rPr lang="en"/>
              <a:t>General Purpose IO, Digital in/out, Analog in/out</a:t>
            </a:r>
            <a:endParaRPr/>
          </a:p>
          <a:p>
            <a:pPr indent="-342900" lvl="0" marL="457200" rtl="0" algn="l">
              <a:spcBef>
                <a:spcPts val="0"/>
              </a:spcBef>
              <a:spcAft>
                <a:spcPts val="0"/>
              </a:spcAft>
              <a:buSzPts val="1800"/>
              <a:buChar char="●"/>
            </a:pPr>
            <a:r>
              <a:rPr lang="en"/>
              <a:t>CLK, </a:t>
            </a:r>
            <a:r>
              <a:rPr lang="en"/>
              <a:t>ADC, DAC, HSPI, RTC, TOUCH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Equipment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Breadboard</a:t>
            </a:r>
            <a:endParaRPr/>
          </a:p>
        </p:txBody>
      </p:sp>
      <p:sp>
        <p:nvSpPr>
          <p:cNvPr id="148" name="Google Shape;148;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Half-size Breadboard</a:t>
            </a:r>
            <a:endParaRPr i="1"/>
          </a:p>
          <a:p>
            <a:pPr indent="-304800" lvl="0" marL="457200" rtl="0" algn="l">
              <a:spcBef>
                <a:spcPts val="1600"/>
              </a:spcBef>
              <a:spcAft>
                <a:spcPts val="0"/>
              </a:spcAft>
              <a:buSzPts val="1200"/>
              <a:buChar char="●"/>
            </a:pPr>
            <a:r>
              <a:rPr lang="en"/>
              <a:t>Easy to use</a:t>
            </a:r>
            <a:endParaRPr/>
          </a:p>
          <a:p>
            <a:pPr indent="-304800" lvl="0" marL="457200" rtl="0" algn="l">
              <a:spcBef>
                <a:spcPts val="0"/>
              </a:spcBef>
              <a:spcAft>
                <a:spcPts val="0"/>
              </a:spcAft>
              <a:buSzPts val="1200"/>
              <a:buChar char="●"/>
            </a:pPr>
            <a:r>
              <a:rPr lang="en"/>
              <a:t>Quick prototyping</a:t>
            </a:r>
            <a:endParaRPr/>
          </a:p>
          <a:p>
            <a:pPr indent="-304800" lvl="0" marL="457200" rtl="0" algn="l">
              <a:spcBef>
                <a:spcPts val="0"/>
              </a:spcBef>
              <a:spcAft>
                <a:spcPts val="0"/>
              </a:spcAft>
              <a:buSzPts val="1200"/>
              <a:buChar char="●"/>
            </a:pPr>
            <a:r>
              <a:rPr lang="en"/>
              <a:t>Reusable</a:t>
            </a:r>
            <a:endParaRPr/>
          </a:p>
          <a:p>
            <a:pPr indent="0" lvl="0" marL="0" rtl="0" algn="l">
              <a:spcBef>
                <a:spcPts val="1600"/>
              </a:spcBef>
              <a:spcAft>
                <a:spcPts val="1600"/>
              </a:spcAft>
              <a:buNone/>
            </a:pPr>
            <a:r>
              <a:t/>
            </a:r>
            <a:endParaRPr/>
          </a:p>
        </p:txBody>
      </p:sp>
      <p:pic>
        <p:nvPicPr>
          <p:cNvPr id="149" name="Google Shape;149;p25"/>
          <p:cNvPicPr preferRelativeResize="0"/>
          <p:nvPr/>
        </p:nvPicPr>
        <p:blipFill rotWithShape="1">
          <a:blip r:embed="rId3">
            <a:alphaModFix/>
          </a:blip>
          <a:srcRect b="9909" l="0" r="0" t="9917"/>
          <a:stretch/>
        </p:blipFill>
        <p:spPr>
          <a:xfrm>
            <a:off x="3774628" y="1178413"/>
            <a:ext cx="5025680" cy="3021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Microcontroller Development Board</a:t>
            </a:r>
            <a:endParaRPr/>
          </a:p>
        </p:txBody>
      </p:sp>
      <p:sp>
        <p:nvSpPr>
          <p:cNvPr id="155" name="Google Shape;155;p2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ESP32</a:t>
            </a:r>
            <a:endParaRPr i="1"/>
          </a:p>
          <a:p>
            <a:pPr indent="-304800" lvl="0" marL="457200" rtl="0" algn="l">
              <a:spcBef>
                <a:spcPts val="1600"/>
              </a:spcBef>
              <a:spcAft>
                <a:spcPts val="0"/>
              </a:spcAft>
              <a:buSzPts val="1200"/>
              <a:buChar char="●"/>
            </a:pPr>
            <a:r>
              <a:rPr lang="en"/>
              <a:t>Built-in Wireless</a:t>
            </a:r>
            <a:endParaRPr/>
          </a:p>
          <a:p>
            <a:pPr indent="-304800" lvl="0" marL="457200" rtl="0" algn="l">
              <a:spcBef>
                <a:spcPts val="0"/>
              </a:spcBef>
              <a:spcAft>
                <a:spcPts val="0"/>
              </a:spcAft>
              <a:buSzPts val="1200"/>
              <a:buChar char="●"/>
            </a:pPr>
            <a:r>
              <a:rPr lang="en"/>
              <a:t>Many General Purpose I/O pins</a:t>
            </a:r>
            <a:endParaRPr/>
          </a:p>
          <a:p>
            <a:pPr indent="-304800" lvl="0" marL="457200" rtl="0" algn="l">
              <a:spcBef>
                <a:spcPts val="0"/>
              </a:spcBef>
              <a:spcAft>
                <a:spcPts val="0"/>
              </a:spcAft>
              <a:buSzPts val="1200"/>
              <a:buChar char="●"/>
            </a:pPr>
            <a:r>
              <a:rPr lang="en"/>
              <a:t>Well established</a:t>
            </a:r>
            <a:endParaRPr/>
          </a:p>
          <a:p>
            <a:pPr indent="-304800" lvl="0" marL="457200" rtl="0" algn="l">
              <a:spcBef>
                <a:spcPts val="0"/>
              </a:spcBef>
              <a:spcAft>
                <a:spcPts val="0"/>
              </a:spcAft>
              <a:buSzPts val="1200"/>
              <a:buChar char="●"/>
            </a:pPr>
            <a:r>
              <a:rPr lang="en"/>
              <a:t>Inexpensive</a:t>
            </a:r>
            <a:endParaRPr/>
          </a:p>
          <a:p>
            <a:pPr indent="-304800" lvl="0" marL="457200" rtl="0" algn="l">
              <a:spcBef>
                <a:spcPts val="0"/>
              </a:spcBef>
              <a:spcAft>
                <a:spcPts val="0"/>
              </a:spcAft>
              <a:buSzPts val="1200"/>
              <a:buChar char="●"/>
            </a:pPr>
            <a:r>
              <a:rPr lang="en"/>
              <a:t>Readily Available</a:t>
            </a:r>
            <a:endParaRPr/>
          </a:p>
          <a:p>
            <a:pPr indent="0" lvl="0" marL="0" rtl="0" algn="l">
              <a:spcBef>
                <a:spcPts val="1600"/>
              </a:spcBef>
              <a:spcAft>
                <a:spcPts val="1600"/>
              </a:spcAft>
              <a:buNone/>
            </a:pPr>
            <a:r>
              <a:t/>
            </a:r>
            <a:endParaRPr/>
          </a:p>
        </p:txBody>
      </p:sp>
      <p:pic>
        <p:nvPicPr>
          <p:cNvPr id="156" name="Google Shape;156;p26"/>
          <p:cNvPicPr preferRelativeResize="0"/>
          <p:nvPr/>
        </p:nvPicPr>
        <p:blipFill>
          <a:blip r:embed="rId3">
            <a:alphaModFix/>
          </a:blip>
          <a:stretch>
            <a:fillRect/>
          </a:stretch>
        </p:blipFill>
        <p:spPr>
          <a:xfrm>
            <a:off x="3774628" y="1178413"/>
            <a:ext cx="5025681" cy="302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Environment</a:t>
            </a:r>
            <a:r>
              <a:rPr lang="en"/>
              <a:t> Sensor</a:t>
            </a:r>
            <a:endParaRPr/>
          </a:p>
        </p:txBody>
      </p:sp>
      <p:sp>
        <p:nvSpPr>
          <p:cNvPr id="162" name="Google Shape;162;p2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Bosch BME280</a:t>
            </a:r>
            <a:endParaRPr i="1"/>
          </a:p>
          <a:p>
            <a:pPr indent="-304800" lvl="0" marL="457200" rtl="0" algn="l">
              <a:spcBef>
                <a:spcPts val="1600"/>
              </a:spcBef>
              <a:spcAft>
                <a:spcPts val="0"/>
              </a:spcAft>
              <a:buSzPts val="1200"/>
              <a:buChar char="●"/>
            </a:pPr>
            <a:r>
              <a:rPr lang="en"/>
              <a:t>Low voltage (1.71V to 3.6V)</a:t>
            </a:r>
            <a:endParaRPr/>
          </a:p>
          <a:p>
            <a:pPr indent="-304800" lvl="0" marL="457200" rtl="0" algn="l">
              <a:spcBef>
                <a:spcPts val="0"/>
              </a:spcBef>
              <a:spcAft>
                <a:spcPts val="0"/>
              </a:spcAft>
              <a:buSzPts val="1200"/>
              <a:buChar char="●"/>
            </a:pPr>
            <a:r>
              <a:rPr lang="en"/>
              <a:t>Temperature Range</a:t>
            </a:r>
            <a:r>
              <a:rPr lang="en"/>
              <a:t> 0°C to 65°C</a:t>
            </a:r>
            <a:endParaRPr/>
          </a:p>
          <a:p>
            <a:pPr indent="-304800" lvl="0" marL="457200" rtl="0" algn="l">
              <a:spcBef>
                <a:spcPts val="0"/>
              </a:spcBef>
              <a:spcAft>
                <a:spcPts val="0"/>
              </a:spcAft>
              <a:buSzPts val="1200"/>
              <a:buChar char="●"/>
            </a:pPr>
            <a:r>
              <a:rPr lang="en"/>
              <a:t>Measure Relative Humidity</a:t>
            </a:r>
            <a:endParaRPr/>
          </a:p>
          <a:p>
            <a:pPr indent="-304800" lvl="0" marL="457200" rtl="0" algn="l">
              <a:spcBef>
                <a:spcPts val="0"/>
              </a:spcBef>
              <a:spcAft>
                <a:spcPts val="0"/>
              </a:spcAft>
              <a:buSzPts val="1200"/>
              <a:buChar char="●"/>
            </a:pPr>
            <a:r>
              <a:rPr lang="en"/>
              <a:t>Pressure from 300-1100 kPa</a:t>
            </a:r>
            <a:endParaRPr/>
          </a:p>
          <a:p>
            <a:pPr indent="-304800" lvl="0" marL="457200" rtl="0" algn="l">
              <a:spcBef>
                <a:spcPts val="0"/>
              </a:spcBef>
              <a:spcAft>
                <a:spcPts val="0"/>
              </a:spcAft>
              <a:buSzPts val="1200"/>
              <a:buChar char="●"/>
            </a:pPr>
            <a:r>
              <a:rPr lang="en"/>
              <a:t>Accurate ±1°C</a:t>
            </a:r>
            <a:endParaRPr/>
          </a:p>
          <a:p>
            <a:pPr indent="-304800" lvl="0" marL="457200" rtl="0" algn="l">
              <a:spcBef>
                <a:spcPts val="0"/>
              </a:spcBef>
              <a:spcAft>
                <a:spcPts val="0"/>
              </a:spcAft>
              <a:buSzPts val="1200"/>
              <a:buChar char="●"/>
            </a:pPr>
            <a:r>
              <a:rPr lang="en"/>
              <a:t>Low power consumption</a:t>
            </a:r>
            <a:endParaRPr/>
          </a:p>
          <a:p>
            <a:pPr indent="-304800" lvl="0" marL="457200" rtl="0" algn="l">
              <a:spcBef>
                <a:spcPts val="0"/>
              </a:spcBef>
              <a:spcAft>
                <a:spcPts val="0"/>
              </a:spcAft>
              <a:buSzPts val="1200"/>
              <a:buChar char="●"/>
            </a:pPr>
            <a:r>
              <a:rPr lang="en"/>
              <a:t>Very small 2.5x2.5mm</a:t>
            </a:r>
            <a:endParaRPr/>
          </a:p>
          <a:p>
            <a:pPr indent="-304800" lvl="0" marL="457200" rtl="0" algn="l">
              <a:spcBef>
                <a:spcPts val="0"/>
              </a:spcBef>
              <a:spcAft>
                <a:spcPts val="0"/>
              </a:spcAft>
              <a:buSzPts val="1200"/>
              <a:buChar char="●"/>
            </a:pPr>
            <a:r>
              <a:rPr lang="en"/>
              <a:t>Using I2C</a:t>
            </a:r>
            <a:endParaRPr/>
          </a:p>
        </p:txBody>
      </p:sp>
      <p:pic>
        <p:nvPicPr>
          <p:cNvPr id="163" name="Google Shape;163;p27"/>
          <p:cNvPicPr preferRelativeResize="0"/>
          <p:nvPr/>
        </p:nvPicPr>
        <p:blipFill rotWithShape="1">
          <a:blip r:embed="rId3">
            <a:alphaModFix/>
          </a:blip>
          <a:srcRect b="8187" l="0" r="0" t="8179"/>
          <a:stretch/>
        </p:blipFill>
        <p:spPr>
          <a:xfrm>
            <a:off x="3587459" y="155460"/>
            <a:ext cx="5194467" cy="4631330"/>
          </a:xfrm>
          <a:prstGeom prst="rect">
            <a:avLst/>
          </a:prstGeom>
          <a:noFill/>
          <a:ln>
            <a:noFill/>
          </a:ln>
        </p:spPr>
      </p:pic>
      <p:cxnSp>
        <p:nvCxnSpPr>
          <p:cNvPr id="164" name="Google Shape;164;p27"/>
          <p:cNvCxnSpPr/>
          <p:nvPr/>
        </p:nvCxnSpPr>
        <p:spPr>
          <a:xfrm rot="10800000">
            <a:off x="7193050" y="1607575"/>
            <a:ext cx="1199700" cy="1727100"/>
          </a:xfrm>
          <a:prstGeom prst="straightConnector1">
            <a:avLst/>
          </a:prstGeom>
          <a:noFill/>
          <a:ln cap="flat" cmpd="sng" w="1143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Putting it together</a:t>
            </a:r>
            <a:endParaRPr/>
          </a:p>
        </p:txBody>
      </p:sp>
      <p:pic>
        <p:nvPicPr>
          <p:cNvPr id="170" name="Google Shape;170;p28"/>
          <p:cNvPicPr preferRelativeResize="0"/>
          <p:nvPr/>
        </p:nvPicPr>
        <p:blipFill>
          <a:blip r:embed="rId3">
            <a:alphaModFix/>
          </a:blip>
          <a:stretch>
            <a:fillRect/>
          </a:stretch>
        </p:blipFill>
        <p:spPr>
          <a:xfrm>
            <a:off x="140200" y="2584425"/>
            <a:ext cx="2510765" cy="1679700"/>
          </a:xfrm>
          <a:prstGeom prst="rect">
            <a:avLst/>
          </a:prstGeom>
          <a:noFill/>
          <a:ln>
            <a:noFill/>
          </a:ln>
        </p:spPr>
      </p:pic>
      <p:pic>
        <p:nvPicPr>
          <p:cNvPr id="171" name="Google Shape;171;p28"/>
          <p:cNvPicPr preferRelativeResize="0"/>
          <p:nvPr/>
        </p:nvPicPr>
        <p:blipFill>
          <a:blip r:embed="rId4">
            <a:alphaModFix/>
          </a:blip>
          <a:stretch>
            <a:fillRect/>
          </a:stretch>
        </p:blipFill>
        <p:spPr>
          <a:xfrm>
            <a:off x="4039838" y="2711638"/>
            <a:ext cx="1425263" cy="1425263"/>
          </a:xfrm>
          <a:prstGeom prst="rect">
            <a:avLst/>
          </a:prstGeom>
          <a:noFill/>
          <a:ln>
            <a:noFill/>
          </a:ln>
        </p:spPr>
      </p:pic>
      <p:pic>
        <p:nvPicPr>
          <p:cNvPr id="172" name="Google Shape;172;p28"/>
          <p:cNvPicPr preferRelativeResize="0"/>
          <p:nvPr/>
        </p:nvPicPr>
        <p:blipFill>
          <a:blip r:embed="rId5">
            <a:alphaModFix/>
          </a:blip>
          <a:stretch>
            <a:fillRect/>
          </a:stretch>
        </p:blipFill>
        <p:spPr>
          <a:xfrm>
            <a:off x="6684950" y="2584427"/>
            <a:ext cx="2239600" cy="1679700"/>
          </a:xfrm>
          <a:prstGeom prst="rect">
            <a:avLst/>
          </a:prstGeom>
          <a:noFill/>
          <a:ln>
            <a:noFill/>
          </a:ln>
        </p:spPr>
      </p:pic>
      <p:sp>
        <p:nvSpPr>
          <p:cNvPr id="173" name="Google Shape;173;p28"/>
          <p:cNvSpPr/>
          <p:nvPr/>
        </p:nvSpPr>
        <p:spPr>
          <a:xfrm>
            <a:off x="2751225" y="2917275"/>
            <a:ext cx="1014000" cy="101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5568013" y="2917275"/>
            <a:ext cx="1014000" cy="101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Microcontroller Pinout</a:t>
            </a:r>
            <a:endParaRPr/>
          </a:p>
        </p:txBody>
      </p:sp>
      <p:pic>
        <p:nvPicPr>
          <p:cNvPr id="185" name="Google Shape;185;p30"/>
          <p:cNvPicPr preferRelativeResize="0"/>
          <p:nvPr/>
        </p:nvPicPr>
        <p:blipFill>
          <a:blip r:embed="rId3">
            <a:alphaModFix/>
          </a:blip>
          <a:stretch>
            <a:fillRect/>
          </a:stretch>
        </p:blipFill>
        <p:spPr>
          <a:xfrm>
            <a:off x="260313" y="152400"/>
            <a:ext cx="8623366" cy="4392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Sensor</a:t>
            </a:r>
            <a:endParaRPr/>
          </a:p>
        </p:txBody>
      </p:sp>
      <p:pic>
        <p:nvPicPr>
          <p:cNvPr id="191" name="Google Shape;191;p31"/>
          <p:cNvPicPr preferRelativeResize="0"/>
          <p:nvPr/>
        </p:nvPicPr>
        <p:blipFill rotWithShape="1">
          <a:blip r:embed="rId3">
            <a:alphaModFix/>
          </a:blip>
          <a:srcRect b="228" l="0" r="0" t="219"/>
          <a:stretch/>
        </p:blipFill>
        <p:spPr>
          <a:xfrm>
            <a:off x="1105450" y="107175"/>
            <a:ext cx="6285401" cy="448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3" name="Shape 73"/>
        <p:cNvGrpSpPr/>
        <p:nvPr/>
      </p:nvGrpSpPr>
      <p:grpSpPr>
        <a:xfrm>
          <a:off x="0" y="0"/>
          <a:ext cx="0" cy="0"/>
          <a:chOff x="0" y="0"/>
          <a:chExt cx="0" cy="0"/>
        </a:xfrm>
      </p:grpSpPr>
      <p:sp>
        <p:nvSpPr>
          <p:cNvPr id="74" name="Google Shape;74;p14"/>
          <p:cNvSpPr/>
          <p:nvPr/>
        </p:nvSpPr>
        <p:spPr>
          <a:xfrm>
            <a:off x="0" y="0"/>
            <a:ext cx="9144000" cy="1840200"/>
          </a:xfrm>
          <a:prstGeom prst="rect">
            <a:avLst/>
          </a:prstGeom>
          <a:solidFill>
            <a:schemeClr val="accent4"/>
          </a:solidFill>
          <a:ln>
            <a:noFill/>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75" name="Google Shape;75;p14"/>
          <p:cNvPicPr preferRelativeResize="0"/>
          <p:nvPr/>
        </p:nvPicPr>
        <p:blipFill>
          <a:blip r:embed="rId3">
            <a:alphaModFix/>
          </a:blip>
          <a:stretch>
            <a:fillRect/>
          </a:stretch>
        </p:blipFill>
        <p:spPr>
          <a:xfrm>
            <a:off x="93625" y="97625"/>
            <a:ext cx="5469176" cy="1509900"/>
          </a:xfrm>
          <a:prstGeom prst="rect">
            <a:avLst/>
          </a:prstGeom>
          <a:noFill/>
          <a:ln>
            <a:noFill/>
          </a:ln>
        </p:spPr>
      </p:pic>
      <p:sp>
        <p:nvSpPr>
          <p:cNvPr id="76" name="Google Shape;76;p14"/>
          <p:cNvSpPr txBox="1"/>
          <p:nvPr/>
        </p:nvSpPr>
        <p:spPr>
          <a:xfrm>
            <a:off x="300275" y="2012675"/>
            <a:ext cx="8360400" cy="285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Roboto"/>
                <a:ea typeface="Roboto"/>
                <a:cs typeface="Roboto"/>
                <a:sym typeface="Roboto"/>
              </a:rPr>
              <a:t>Build</a:t>
            </a:r>
            <a:r>
              <a:rPr lang="en" sz="4800">
                <a:solidFill>
                  <a:schemeClr val="lt1"/>
                </a:solidFill>
                <a:latin typeface="Roboto"/>
                <a:ea typeface="Roboto"/>
                <a:cs typeface="Roboto"/>
                <a:sym typeface="Roboto"/>
              </a:rPr>
              <a:t>-</a:t>
            </a:r>
            <a:r>
              <a:rPr lang="en" sz="4800">
                <a:solidFill>
                  <a:schemeClr val="lt1"/>
                </a:solidFill>
                <a:latin typeface="Roboto"/>
                <a:ea typeface="Roboto"/>
                <a:cs typeface="Roboto"/>
                <a:sym typeface="Roboto"/>
              </a:rPr>
              <a:t>your</a:t>
            </a:r>
            <a:r>
              <a:rPr lang="en" sz="4800">
                <a:solidFill>
                  <a:schemeClr val="lt1"/>
                </a:solidFill>
                <a:latin typeface="Roboto"/>
                <a:ea typeface="Roboto"/>
                <a:cs typeface="Roboto"/>
                <a:sym typeface="Roboto"/>
              </a:rPr>
              <a:t>-</a:t>
            </a:r>
            <a:r>
              <a:rPr lang="en" sz="4800">
                <a:solidFill>
                  <a:schemeClr val="lt1"/>
                </a:solidFill>
                <a:latin typeface="Roboto"/>
                <a:ea typeface="Roboto"/>
                <a:cs typeface="Roboto"/>
                <a:sym typeface="Roboto"/>
              </a:rPr>
              <a:t>own Microcontroller Sensor Workshop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Program the Microcontroller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228600" lvl="0" marL="457200" rtl="0" algn="l">
              <a:spcBef>
                <a:spcPts val="0"/>
              </a:spcBef>
              <a:spcAft>
                <a:spcPts val="0"/>
              </a:spcAft>
              <a:buSzPts val="1200"/>
              <a:buNone/>
            </a:pPr>
            <a:r>
              <a:rPr lang="en" sz="1400">
                <a:solidFill>
                  <a:srgbClr val="FFFFFF"/>
                </a:solidFill>
                <a:latin typeface="Arial"/>
                <a:ea typeface="Arial"/>
                <a:cs typeface="Arial"/>
                <a:sym typeface="Arial"/>
              </a:rPr>
              <a:t>Arduino IDE</a:t>
            </a:r>
            <a:endParaRPr sz="1400">
              <a:solidFill>
                <a:srgbClr val="FFFFFF"/>
              </a:solidFill>
              <a:latin typeface="Arial"/>
              <a:ea typeface="Arial"/>
              <a:cs typeface="Arial"/>
              <a:sym typeface="Arial"/>
            </a:endParaRPr>
          </a:p>
        </p:txBody>
      </p:sp>
      <p:sp>
        <p:nvSpPr>
          <p:cNvPr id="202" name="Google Shape;202;p33"/>
          <p:cNvSpPr txBox="1"/>
          <p:nvPr/>
        </p:nvSpPr>
        <p:spPr>
          <a:xfrm>
            <a:off x="226075" y="775100"/>
            <a:ext cx="32199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3" name="Google Shape;203;p33"/>
          <p:cNvPicPr preferRelativeResize="0"/>
          <p:nvPr/>
        </p:nvPicPr>
        <p:blipFill>
          <a:blip r:embed="rId3">
            <a:alphaModFix/>
          </a:blip>
          <a:stretch>
            <a:fillRect/>
          </a:stretch>
        </p:blipFill>
        <p:spPr>
          <a:xfrm>
            <a:off x="523213" y="149575"/>
            <a:ext cx="8097574" cy="4428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Time Clock</a:t>
            </a:r>
            <a:endParaRPr/>
          </a:p>
        </p:txBody>
      </p:sp>
      <p:sp>
        <p:nvSpPr>
          <p:cNvPr id="214" name="Google Shape;214;p3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RTC DM3231</a:t>
            </a:r>
            <a:endParaRPr i="1"/>
          </a:p>
          <a:p>
            <a:pPr indent="-304800" lvl="0" marL="457200" rtl="0" algn="l">
              <a:spcBef>
                <a:spcPts val="1600"/>
              </a:spcBef>
              <a:spcAft>
                <a:spcPts val="0"/>
              </a:spcAft>
              <a:buSzPts val="1200"/>
              <a:buChar char="●"/>
            </a:pPr>
            <a:r>
              <a:rPr lang="en"/>
              <a:t>Flexible Power Requirements</a:t>
            </a:r>
            <a:endParaRPr/>
          </a:p>
          <a:p>
            <a:pPr indent="-304800" lvl="0" marL="457200" rtl="0" algn="l">
              <a:spcBef>
                <a:spcPts val="0"/>
              </a:spcBef>
              <a:spcAft>
                <a:spcPts val="0"/>
              </a:spcAft>
              <a:buSzPts val="1200"/>
              <a:buChar char="●"/>
            </a:pPr>
            <a:r>
              <a:rPr lang="en"/>
              <a:t>Highly Accurate</a:t>
            </a:r>
            <a:endParaRPr/>
          </a:p>
          <a:p>
            <a:pPr indent="-304800" lvl="0" marL="457200" rtl="0" algn="l">
              <a:spcBef>
                <a:spcPts val="0"/>
              </a:spcBef>
              <a:spcAft>
                <a:spcPts val="0"/>
              </a:spcAft>
              <a:buSzPts val="1200"/>
              <a:buChar char="●"/>
            </a:pPr>
            <a:r>
              <a:rPr lang="en"/>
              <a:t>Very Low Standby power consumption</a:t>
            </a:r>
            <a:endParaRPr/>
          </a:p>
          <a:p>
            <a:pPr indent="-304800" lvl="0" marL="457200" rtl="0" algn="l">
              <a:spcBef>
                <a:spcPts val="0"/>
              </a:spcBef>
              <a:spcAft>
                <a:spcPts val="0"/>
              </a:spcAft>
              <a:buSzPts val="1200"/>
              <a:buChar char="●"/>
            </a:pPr>
            <a:r>
              <a:rPr lang="en"/>
              <a:t>Build-in very stable crystal oscillator.</a:t>
            </a:r>
            <a:endParaRPr/>
          </a:p>
        </p:txBody>
      </p:sp>
      <p:pic>
        <p:nvPicPr>
          <p:cNvPr id="215" name="Google Shape;215;p35"/>
          <p:cNvPicPr preferRelativeResize="0"/>
          <p:nvPr/>
        </p:nvPicPr>
        <p:blipFill rotWithShape="1">
          <a:blip r:embed="rId3">
            <a:alphaModFix/>
          </a:blip>
          <a:srcRect b="6468" l="0" r="0" t="6476"/>
          <a:stretch/>
        </p:blipFill>
        <p:spPr>
          <a:xfrm>
            <a:off x="3587459" y="155460"/>
            <a:ext cx="5194466" cy="46313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RTC</a:t>
            </a:r>
            <a:endParaRPr/>
          </a:p>
        </p:txBody>
      </p:sp>
      <p:pic>
        <p:nvPicPr>
          <p:cNvPr id="221" name="Google Shape;221;p36"/>
          <p:cNvPicPr preferRelativeResize="0"/>
          <p:nvPr/>
        </p:nvPicPr>
        <p:blipFill rotWithShape="1">
          <a:blip r:embed="rId3">
            <a:alphaModFix/>
          </a:blip>
          <a:srcRect b="1333" l="0" r="0" t="1333"/>
          <a:stretch/>
        </p:blipFill>
        <p:spPr>
          <a:xfrm>
            <a:off x="2125788" y="133750"/>
            <a:ext cx="4244731" cy="4392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 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SD Card Reader/Writer</a:t>
            </a:r>
            <a:endParaRPr/>
          </a:p>
        </p:txBody>
      </p:sp>
      <p:sp>
        <p:nvSpPr>
          <p:cNvPr id="232" name="Google Shape;232;p3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Micro SD Card Board</a:t>
            </a:r>
            <a:endParaRPr i="1"/>
          </a:p>
          <a:p>
            <a:pPr indent="-304800" lvl="0" marL="457200" rtl="0" algn="l">
              <a:spcBef>
                <a:spcPts val="1600"/>
              </a:spcBef>
              <a:spcAft>
                <a:spcPts val="0"/>
              </a:spcAft>
              <a:buSzPts val="1200"/>
              <a:buChar char="●"/>
            </a:pPr>
            <a:r>
              <a:rPr lang="en"/>
              <a:t>Accepts Micro SD cards</a:t>
            </a:r>
            <a:endParaRPr/>
          </a:p>
          <a:p>
            <a:pPr indent="-304800" lvl="0" marL="457200" rtl="0" algn="l">
              <a:spcBef>
                <a:spcPts val="0"/>
              </a:spcBef>
              <a:spcAft>
                <a:spcPts val="0"/>
              </a:spcAft>
              <a:buSzPts val="1200"/>
              <a:buChar char="●"/>
            </a:pPr>
            <a:r>
              <a:rPr lang="en"/>
              <a:t>Common</a:t>
            </a:r>
            <a:endParaRPr/>
          </a:p>
          <a:p>
            <a:pPr indent="-304800" lvl="0" marL="457200" rtl="0" algn="l">
              <a:spcBef>
                <a:spcPts val="0"/>
              </a:spcBef>
              <a:spcAft>
                <a:spcPts val="0"/>
              </a:spcAft>
              <a:buSzPts val="1200"/>
              <a:buChar char="●"/>
            </a:pPr>
            <a:r>
              <a:rPr lang="en"/>
              <a:t>Uses SPI</a:t>
            </a:r>
            <a:endParaRPr/>
          </a:p>
          <a:p>
            <a:pPr indent="0" lvl="0" marL="457200" rtl="0" algn="l">
              <a:spcBef>
                <a:spcPts val="1600"/>
              </a:spcBef>
              <a:spcAft>
                <a:spcPts val="1600"/>
              </a:spcAft>
              <a:buNone/>
            </a:pPr>
            <a:r>
              <a:t/>
            </a:r>
            <a:endParaRPr/>
          </a:p>
        </p:txBody>
      </p:sp>
      <p:pic>
        <p:nvPicPr>
          <p:cNvPr id="233" name="Google Shape;233;p38"/>
          <p:cNvPicPr preferRelativeResize="0"/>
          <p:nvPr/>
        </p:nvPicPr>
        <p:blipFill rotWithShape="1">
          <a:blip r:embed="rId3">
            <a:alphaModFix/>
          </a:blip>
          <a:srcRect b="0" l="7940" r="7940" t="0"/>
          <a:stretch/>
        </p:blipFill>
        <p:spPr>
          <a:xfrm>
            <a:off x="3587459" y="155460"/>
            <a:ext cx="5194465" cy="46313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the SD Card</a:t>
            </a:r>
            <a:endParaRPr/>
          </a:p>
        </p:txBody>
      </p:sp>
      <p:pic>
        <p:nvPicPr>
          <p:cNvPr id="239" name="Google Shape;239;p39"/>
          <p:cNvPicPr preferRelativeResize="0"/>
          <p:nvPr/>
        </p:nvPicPr>
        <p:blipFill rotWithShape="1">
          <a:blip r:embed="rId3">
            <a:alphaModFix/>
          </a:blip>
          <a:srcRect b="0" l="0" r="0" t="0"/>
          <a:stretch/>
        </p:blipFill>
        <p:spPr>
          <a:xfrm>
            <a:off x="2612600" y="161725"/>
            <a:ext cx="3271090" cy="43920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Wasn’t that fun?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we going to do?</a:t>
            </a:r>
            <a:endParaRPr/>
          </a:p>
        </p:txBody>
      </p:sp>
      <p:sp>
        <p:nvSpPr>
          <p:cNvPr id="82" name="Google Shape;82;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Learn about microcontrollers</a:t>
            </a:r>
            <a:endParaRPr/>
          </a:p>
          <a:p>
            <a:pPr indent="-342900" lvl="0" marL="457200" rtl="0" algn="l">
              <a:spcBef>
                <a:spcPts val="0"/>
              </a:spcBef>
              <a:spcAft>
                <a:spcPts val="0"/>
              </a:spcAft>
              <a:buSzPts val="1800"/>
              <a:buChar char="●"/>
            </a:pPr>
            <a:r>
              <a:rPr lang="en"/>
              <a:t>Learn about sensors</a:t>
            </a:r>
            <a:endParaRPr/>
          </a:p>
          <a:p>
            <a:pPr indent="-342900" lvl="0" marL="457200" rtl="0" algn="l">
              <a:spcBef>
                <a:spcPts val="0"/>
              </a:spcBef>
              <a:spcAft>
                <a:spcPts val="0"/>
              </a:spcAft>
              <a:buSzPts val="1800"/>
              <a:buChar char="●"/>
            </a:pPr>
            <a:r>
              <a:rPr lang="en"/>
              <a:t>Little bit about electronics</a:t>
            </a:r>
            <a:endParaRPr/>
          </a:p>
          <a:p>
            <a:pPr indent="-342900" lvl="0" marL="457200" rtl="0" algn="l">
              <a:spcBef>
                <a:spcPts val="0"/>
              </a:spcBef>
              <a:spcAft>
                <a:spcPts val="0"/>
              </a:spcAft>
              <a:buSzPts val="1800"/>
              <a:buChar char="●"/>
            </a:pPr>
            <a:r>
              <a:rPr lang="en"/>
              <a:t>Try to build temperature sensing circuit</a:t>
            </a:r>
            <a:endParaRPr/>
          </a:p>
          <a:p>
            <a:pPr indent="-342900" lvl="0" marL="457200" rtl="0" algn="l">
              <a:spcBef>
                <a:spcPts val="0"/>
              </a:spcBef>
              <a:spcAft>
                <a:spcPts val="0"/>
              </a:spcAft>
              <a:buSzPts val="1800"/>
              <a:buChar char="●"/>
            </a:pPr>
            <a:r>
              <a:rPr lang="en"/>
              <a:t>Program a microcontroller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Microcontrollers</a:t>
            </a:r>
            <a:endParaRPr/>
          </a:p>
        </p:txBody>
      </p:sp>
      <p:sp>
        <p:nvSpPr>
          <p:cNvPr id="88" name="Google Shape;88;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small computer all in one chip</a:t>
            </a:r>
            <a:endParaRPr/>
          </a:p>
          <a:p>
            <a:pPr indent="-342900" lvl="0" marL="457200" rtl="0" algn="l">
              <a:spcBef>
                <a:spcPts val="0"/>
              </a:spcBef>
              <a:spcAft>
                <a:spcPts val="0"/>
              </a:spcAft>
              <a:buSzPts val="1800"/>
              <a:buChar char="●"/>
            </a:pPr>
            <a:r>
              <a:rPr lang="en"/>
              <a:t>Has built-in:</a:t>
            </a:r>
            <a:endParaRPr/>
          </a:p>
          <a:p>
            <a:pPr indent="-317500" lvl="1" marL="914400" rtl="0" algn="l">
              <a:spcBef>
                <a:spcPts val="0"/>
              </a:spcBef>
              <a:spcAft>
                <a:spcPts val="0"/>
              </a:spcAft>
              <a:buSzPts val="1400"/>
              <a:buChar char="○"/>
            </a:pPr>
            <a:r>
              <a:rPr lang="en"/>
              <a:t>CPU</a:t>
            </a:r>
            <a:endParaRPr/>
          </a:p>
          <a:p>
            <a:pPr indent="-317500" lvl="1" marL="914400" rtl="0" algn="l">
              <a:spcBef>
                <a:spcPts val="0"/>
              </a:spcBef>
              <a:spcAft>
                <a:spcPts val="0"/>
              </a:spcAft>
              <a:buSzPts val="1400"/>
              <a:buChar char="○"/>
            </a:pPr>
            <a:r>
              <a:rPr lang="en"/>
              <a:t>Memory  and Storage</a:t>
            </a:r>
            <a:endParaRPr/>
          </a:p>
          <a:p>
            <a:pPr indent="-317500" lvl="1" marL="914400" rtl="0" algn="l">
              <a:spcBef>
                <a:spcPts val="0"/>
              </a:spcBef>
              <a:spcAft>
                <a:spcPts val="0"/>
              </a:spcAft>
              <a:buSzPts val="1400"/>
              <a:buChar char="○"/>
            </a:pPr>
            <a:r>
              <a:rPr lang="en"/>
              <a:t>Some have </a:t>
            </a:r>
            <a:r>
              <a:rPr lang="en"/>
              <a:t>WiFi or Bluetooth</a:t>
            </a:r>
            <a:endParaRPr/>
          </a:p>
          <a:p>
            <a:pPr indent="-342900" lvl="0" marL="457200" rtl="0" algn="l">
              <a:spcBef>
                <a:spcPts val="0"/>
              </a:spcBef>
              <a:spcAft>
                <a:spcPts val="0"/>
              </a:spcAft>
              <a:buSzPts val="1800"/>
              <a:buChar char="●"/>
            </a:pPr>
            <a:r>
              <a:rPr lang="en"/>
              <a:t>Communicates by using input/output pins</a:t>
            </a:r>
            <a:endParaRPr/>
          </a:p>
          <a:p>
            <a:pPr indent="-342900" lvl="0" marL="457200" rtl="0" algn="l">
              <a:spcBef>
                <a:spcPts val="0"/>
              </a:spcBef>
              <a:spcAft>
                <a:spcPts val="0"/>
              </a:spcAft>
              <a:buSzPts val="1800"/>
              <a:buChar char="●"/>
            </a:pPr>
            <a:r>
              <a:rPr lang="en"/>
              <a:t>Uses common communication protocols</a:t>
            </a:r>
            <a:endParaRPr/>
          </a:p>
          <a:p>
            <a:pPr indent="-342900" lvl="0" marL="457200" rtl="0" algn="l">
              <a:spcBef>
                <a:spcPts val="0"/>
              </a:spcBef>
              <a:spcAft>
                <a:spcPts val="0"/>
              </a:spcAft>
              <a:buSzPts val="1800"/>
              <a:buChar char="●"/>
            </a:pPr>
            <a:r>
              <a:rPr lang="en"/>
              <a:t>Has various power needs</a:t>
            </a:r>
            <a:endParaRPr/>
          </a:p>
          <a:p>
            <a:pPr indent="-317500" lvl="1" marL="914400" rtl="0" algn="l">
              <a:spcBef>
                <a:spcPts val="0"/>
              </a:spcBef>
              <a:spcAft>
                <a:spcPts val="0"/>
              </a:spcAft>
              <a:buSzPts val="1400"/>
              <a:buChar char="○"/>
            </a:pPr>
            <a:r>
              <a:rPr lang="en"/>
              <a:t>Common is 5 volts or 3.3 volts</a:t>
            </a:r>
            <a:endParaRPr/>
          </a:p>
        </p:txBody>
      </p:sp>
      <p:pic>
        <p:nvPicPr>
          <p:cNvPr id="89" name="Google Shape;89;p16"/>
          <p:cNvPicPr preferRelativeResize="0"/>
          <p:nvPr/>
        </p:nvPicPr>
        <p:blipFill>
          <a:blip r:embed="rId3">
            <a:alphaModFix/>
          </a:blip>
          <a:stretch>
            <a:fillRect/>
          </a:stretch>
        </p:blipFill>
        <p:spPr>
          <a:xfrm>
            <a:off x="5627668" y="1919074"/>
            <a:ext cx="3022707" cy="2710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3" name="Shape 93"/>
        <p:cNvGrpSpPr/>
        <p:nvPr/>
      </p:nvGrpSpPr>
      <p:grpSpPr>
        <a:xfrm>
          <a:off x="0" y="0"/>
          <a:ext cx="0" cy="0"/>
          <a:chOff x="0" y="0"/>
          <a:chExt cx="0" cy="0"/>
        </a:xfrm>
      </p:grpSpPr>
      <p:sp>
        <p:nvSpPr>
          <p:cNvPr id="94" name="Google Shape;94;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Sensors</a:t>
            </a:r>
            <a:endParaRPr/>
          </a:p>
        </p:txBody>
      </p:sp>
      <p:sp>
        <p:nvSpPr>
          <p:cNvPr id="95" name="Google Shape;95;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Power needs</a:t>
            </a:r>
            <a:endParaRPr/>
          </a:p>
          <a:p>
            <a:pPr indent="-342900" lvl="0" marL="457200" rtl="0" algn="l">
              <a:spcBef>
                <a:spcPts val="0"/>
              </a:spcBef>
              <a:spcAft>
                <a:spcPts val="0"/>
              </a:spcAft>
              <a:buSzPts val="1800"/>
              <a:buChar char="●"/>
            </a:pPr>
            <a:r>
              <a:rPr lang="en"/>
              <a:t>Digital VS. Analog</a:t>
            </a:r>
            <a:endParaRPr/>
          </a:p>
          <a:p>
            <a:pPr indent="-342900" lvl="0" marL="457200" rtl="0" algn="l">
              <a:spcBef>
                <a:spcPts val="0"/>
              </a:spcBef>
              <a:spcAft>
                <a:spcPts val="0"/>
              </a:spcAft>
              <a:buSzPts val="1800"/>
              <a:buChar char="●"/>
            </a:pPr>
            <a:r>
              <a:rPr lang="en"/>
              <a:t>Protocols (I2C, SPI, “Serial”, others)</a:t>
            </a:r>
            <a:endParaRPr/>
          </a:p>
          <a:p>
            <a:pPr indent="-342900" lvl="0" marL="457200" rtl="0" algn="l">
              <a:spcBef>
                <a:spcPts val="0"/>
              </a:spcBef>
              <a:spcAft>
                <a:spcPts val="0"/>
              </a:spcAft>
              <a:buSzPts val="1800"/>
              <a:buChar char="●"/>
            </a:pPr>
            <a:r>
              <a:rPr lang="en"/>
              <a:t>What is VCC, VDD, VIN, CLK and other labels you might find</a:t>
            </a:r>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9" name="Shape 99"/>
        <p:cNvGrpSpPr/>
        <p:nvPr/>
      </p:nvGrpSpPr>
      <p:grpSpPr>
        <a:xfrm>
          <a:off x="0" y="0"/>
          <a:ext cx="0" cy="0"/>
          <a:chOff x="0" y="0"/>
          <a:chExt cx="0" cy="0"/>
        </a:xfrm>
      </p:grpSpPr>
      <p:sp>
        <p:nvSpPr>
          <p:cNvPr id="100" name="Google Shape;100;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Power needs</a:t>
            </a:r>
            <a:endParaRPr/>
          </a:p>
        </p:txBody>
      </p:sp>
      <p:sp>
        <p:nvSpPr>
          <p:cNvPr id="101" name="Google Shape;101;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Common Voltages</a:t>
            </a:r>
            <a:endParaRPr/>
          </a:p>
          <a:p>
            <a:pPr indent="-317500" lvl="1" marL="914400" rtl="0" algn="l">
              <a:spcBef>
                <a:spcPts val="0"/>
              </a:spcBef>
              <a:spcAft>
                <a:spcPts val="0"/>
              </a:spcAft>
              <a:buSzPts val="1400"/>
              <a:buChar char="○"/>
            </a:pPr>
            <a:r>
              <a:rPr lang="en"/>
              <a:t>5 volts</a:t>
            </a:r>
            <a:endParaRPr/>
          </a:p>
          <a:p>
            <a:pPr indent="-317500" lvl="1" marL="914400" rtl="0" algn="l">
              <a:spcBef>
                <a:spcPts val="0"/>
              </a:spcBef>
              <a:spcAft>
                <a:spcPts val="0"/>
              </a:spcAft>
              <a:buSzPts val="1400"/>
              <a:buChar char="○"/>
            </a:pPr>
            <a:r>
              <a:rPr lang="en"/>
              <a:t>3.3 volts</a:t>
            </a:r>
            <a:endParaRPr/>
          </a:p>
          <a:p>
            <a:pPr indent="-317500" lvl="1" marL="914400" rtl="0" algn="l">
              <a:spcBef>
                <a:spcPts val="0"/>
              </a:spcBef>
              <a:spcAft>
                <a:spcPts val="0"/>
              </a:spcAft>
              <a:buSzPts val="1400"/>
              <a:buChar char="○"/>
            </a:pPr>
            <a:r>
              <a:rPr lang="en"/>
              <a:t>1.5, 1.8, 2.5, 2.85 volts</a:t>
            </a:r>
            <a:endParaRPr/>
          </a:p>
          <a:p>
            <a:pPr indent="-317500" lvl="1" marL="914400" rtl="0" algn="l">
              <a:spcBef>
                <a:spcPts val="0"/>
              </a:spcBef>
              <a:spcAft>
                <a:spcPts val="0"/>
              </a:spcAft>
              <a:buSzPts val="1400"/>
              <a:buChar char="○"/>
            </a:pPr>
            <a:r>
              <a:rPr lang="en"/>
              <a:t>12 volts, -5.2 volts (ECL)</a:t>
            </a:r>
            <a:endParaRPr/>
          </a:p>
          <a:p>
            <a:pPr indent="-342900" lvl="0" marL="457200" rtl="0" algn="l">
              <a:spcBef>
                <a:spcPts val="0"/>
              </a:spcBef>
              <a:spcAft>
                <a:spcPts val="0"/>
              </a:spcAft>
              <a:buSzPts val="1800"/>
              <a:buChar char="●"/>
            </a:pPr>
            <a:r>
              <a:rPr lang="en"/>
              <a:t>Logic Voltage</a:t>
            </a:r>
            <a:endParaRPr/>
          </a:p>
          <a:p>
            <a:pPr indent="-317500" lvl="1" marL="914400" rtl="0" algn="l">
              <a:spcBef>
                <a:spcPts val="0"/>
              </a:spcBef>
              <a:spcAft>
                <a:spcPts val="0"/>
              </a:spcAft>
              <a:buSzPts val="1400"/>
              <a:buChar char="○"/>
            </a:pPr>
            <a:r>
              <a:rPr lang="en"/>
              <a:t>TTL (Transistor to Transistor Logic) </a:t>
            </a:r>
            <a:endParaRPr/>
          </a:p>
          <a:p>
            <a:pPr indent="-317500" lvl="2" marL="1371600" rtl="0" algn="l">
              <a:spcBef>
                <a:spcPts val="0"/>
              </a:spcBef>
              <a:spcAft>
                <a:spcPts val="0"/>
              </a:spcAft>
              <a:buSzPts val="1400"/>
              <a:buChar char="■"/>
            </a:pPr>
            <a:r>
              <a:rPr lang="en"/>
              <a:t>Uses 5 volts - i.e. 5v = on (1), and 0v = off (0)</a:t>
            </a:r>
            <a:endParaRPr/>
          </a:p>
          <a:p>
            <a:pPr indent="-317500" lvl="1" marL="914400" rtl="0" algn="l">
              <a:spcBef>
                <a:spcPts val="0"/>
              </a:spcBef>
              <a:spcAft>
                <a:spcPts val="0"/>
              </a:spcAft>
              <a:buSzPts val="1400"/>
              <a:buChar char="○"/>
            </a:pPr>
            <a:r>
              <a:rPr lang="en"/>
              <a:t>CMOS (Complementary metal–oxide–semiconductor) </a:t>
            </a:r>
            <a:endParaRPr/>
          </a:p>
          <a:p>
            <a:pPr indent="-317500" lvl="2" marL="1371600" rtl="0" algn="l">
              <a:spcBef>
                <a:spcPts val="0"/>
              </a:spcBef>
              <a:spcAft>
                <a:spcPts val="0"/>
              </a:spcAft>
              <a:buSzPts val="1400"/>
              <a:buChar char="■"/>
            </a:pPr>
            <a:r>
              <a:rPr lang="en"/>
              <a:t>Uses supply voltage (i.e. 3.3 volts)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Analog VS Digital</a:t>
            </a:r>
            <a:endParaRPr/>
          </a:p>
        </p:txBody>
      </p:sp>
      <p:sp>
        <p:nvSpPr>
          <p:cNvPr id="107" name="Google Shape;107;p1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a:t>
            </a:r>
            <a:endParaRPr/>
          </a:p>
          <a:p>
            <a:pPr indent="-317500" lvl="0" marL="457200" rtl="0" algn="l">
              <a:spcBef>
                <a:spcPts val="1600"/>
              </a:spcBef>
              <a:spcAft>
                <a:spcPts val="0"/>
              </a:spcAft>
              <a:buSzPts val="1400"/>
              <a:buChar char="●"/>
            </a:pPr>
            <a:r>
              <a:rPr lang="en"/>
              <a:t>Variable values</a:t>
            </a:r>
            <a:endParaRPr/>
          </a:p>
          <a:p>
            <a:pPr indent="-317500" lvl="0" marL="457200" rtl="0" algn="l">
              <a:spcBef>
                <a:spcPts val="0"/>
              </a:spcBef>
              <a:spcAft>
                <a:spcPts val="0"/>
              </a:spcAft>
              <a:buSzPts val="1400"/>
              <a:buChar char="●"/>
            </a:pPr>
            <a:r>
              <a:rPr lang="en"/>
              <a:t>Easy to translate</a:t>
            </a:r>
            <a:endParaRPr/>
          </a:p>
          <a:p>
            <a:pPr indent="-317500" lvl="0" marL="457200" rtl="0" algn="l">
              <a:spcBef>
                <a:spcPts val="0"/>
              </a:spcBef>
              <a:spcAft>
                <a:spcPts val="0"/>
              </a:spcAft>
              <a:buSzPts val="1400"/>
              <a:buChar char="●"/>
            </a:pPr>
            <a:r>
              <a:rPr lang="en"/>
              <a:t>Can only send one value</a:t>
            </a:r>
            <a:endParaRPr/>
          </a:p>
        </p:txBody>
      </p:sp>
      <p:sp>
        <p:nvSpPr>
          <p:cNvPr id="108" name="Google Shape;108;p1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a:t>
            </a:r>
            <a:endParaRPr/>
          </a:p>
          <a:p>
            <a:pPr indent="-317500" lvl="0" marL="457200" rtl="0" algn="l">
              <a:spcBef>
                <a:spcPts val="1600"/>
              </a:spcBef>
              <a:spcAft>
                <a:spcPts val="0"/>
              </a:spcAft>
              <a:buSzPts val="1400"/>
              <a:buChar char="●"/>
            </a:pPr>
            <a:r>
              <a:rPr lang="en"/>
              <a:t>On or Off (1 or 0)</a:t>
            </a:r>
            <a:endParaRPr/>
          </a:p>
          <a:p>
            <a:pPr indent="-317500" lvl="0" marL="457200" rtl="0" algn="l">
              <a:spcBef>
                <a:spcPts val="0"/>
              </a:spcBef>
              <a:spcAft>
                <a:spcPts val="0"/>
              </a:spcAft>
              <a:buSzPts val="1400"/>
              <a:buChar char="●"/>
            </a:pPr>
            <a:r>
              <a:rPr lang="en"/>
              <a:t>Can send data easily</a:t>
            </a:r>
            <a:endParaRPr/>
          </a:p>
          <a:p>
            <a:pPr indent="-317500" lvl="0" marL="457200" rtl="0" algn="l">
              <a:spcBef>
                <a:spcPts val="0"/>
              </a:spcBef>
              <a:spcAft>
                <a:spcPts val="0"/>
              </a:spcAft>
              <a:buSzPts val="1400"/>
              <a:buChar char="●"/>
            </a:pPr>
            <a:r>
              <a:rPr lang="en"/>
              <a:t>Could send multiple values (messages)</a:t>
            </a:r>
            <a:endParaRPr/>
          </a:p>
        </p:txBody>
      </p:sp>
      <p:pic>
        <p:nvPicPr>
          <p:cNvPr id="109" name="Google Shape;109;p19"/>
          <p:cNvPicPr preferRelativeResize="0"/>
          <p:nvPr/>
        </p:nvPicPr>
        <p:blipFill>
          <a:blip r:embed="rId3">
            <a:alphaModFix/>
          </a:blip>
          <a:stretch>
            <a:fillRect/>
          </a:stretch>
        </p:blipFill>
        <p:spPr>
          <a:xfrm>
            <a:off x="471888" y="3400538"/>
            <a:ext cx="2371725" cy="1228725"/>
          </a:xfrm>
          <a:prstGeom prst="rect">
            <a:avLst/>
          </a:prstGeom>
          <a:noFill/>
          <a:ln>
            <a:noFill/>
          </a:ln>
        </p:spPr>
      </p:pic>
      <p:pic>
        <p:nvPicPr>
          <p:cNvPr id="110" name="Google Shape;110;p19"/>
          <p:cNvPicPr preferRelativeResize="0"/>
          <p:nvPr/>
        </p:nvPicPr>
        <p:blipFill>
          <a:blip r:embed="rId4">
            <a:alphaModFix/>
          </a:blip>
          <a:stretch>
            <a:fillRect/>
          </a:stretch>
        </p:blipFill>
        <p:spPr>
          <a:xfrm>
            <a:off x="4694250" y="3529688"/>
            <a:ext cx="3417100" cy="970450"/>
          </a:xfrm>
          <a:prstGeom prst="rect">
            <a:avLst/>
          </a:prstGeom>
          <a:noFill/>
          <a:ln>
            <a:noFill/>
          </a:ln>
        </p:spPr>
      </p:pic>
      <p:sp>
        <p:nvSpPr>
          <p:cNvPr id="111" name="Google Shape;111;p19"/>
          <p:cNvSpPr txBox="1"/>
          <p:nvPr/>
        </p:nvSpPr>
        <p:spPr>
          <a:xfrm>
            <a:off x="2934900" y="3571875"/>
            <a:ext cx="3429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Communication Protocols</a:t>
            </a:r>
            <a:endParaRPr/>
          </a:p>
        </p:txBody>
      </p:sp>
      <p:sp>
        <p:nvSpPr>
          <p:cNvPr id="117" name="Google Shape;117;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a:t>
            </a:r>
            <a:r>
              <a:rPr baseline="30000" lang="en"/>
              <a:t>2</a:t>
            </a:r>
            <a:r>
              <a:rPr lang="en"/>
              <a:t>C - Inter-Integrated Circuit</a:t>
            </a:r>
            <a:endParaRPr/>
          </a:p>
          <a:p>
            <a:pPr indent="-342900" lvl="0" marL="457200" rtl="0" algn="l">
              <a:spcBef>
                <a:spcPts val="0"/>
              </a:spcBef>
              <a:spcAft>
                <a:spcPts val="0"/>
              </a:spcAft>
              <a:buSzPts val="1800"/>
              <a:buChar char="●"/>
            </a:pPr>
            <a:r>
              <a:rPr lang="en"/>
              <a:t>SPI - Serial Peripheral Interface</a:t>
            </a:r>
            <a:endParaRPr/>
          </a:p>
          <a:p>
            <a:pPr indent="-342900" lvl="0" marL="457200" rtl="0" algn="l">
              <a:spcBef>
                <a:spcPts val="0"/>
              </a:spcBef>
              <a:spcAft>
                <a:spcPts val="0"/>
              </a:spcAft>
              <a:buSzPts val="1800"/>
              <a:buChar char="●"/>
            </a:pPr>
            <a:r>
              <a:rPr lang="en"/>
              <a:t>Serial - RS-232</a:t>
            </a:r>
            <a:endParaRPr/>
          </a:p>
          <a:p>
            <a:pPr indent="-342900" lvl="0" marL="457200" rtl="0" algn="l">
              <a:spcBef>
                <a:spcPts val="0"/>
              </a:spcBef>
              <a:spcAft>
                <a:spcPts val="0"/>
              </a:spcAft>
              <a:buSzPts val="1800"/>
              <a:buChar char="●"/>
            </a:pPr>
            <a:r>
              <a:rPr lang="en"/>
              <a:t>TTL - Transistor to Transistor Logic</a:t>
            </a:r>
            <a:endParaRPr/>
          </a:p>
          <a:p>
            <a:pPr indent="-342900" lvl="0" marL="457200" marR="0" rtl="0" algn="l">
              <a:lnSpc>
                <a:spcPct val="115000"/>
              </a:lnSpc>
              <a:spcBef>
                <a:spcPts val="0"/>
              </a:spcBef>
              <a:spcAft>
                <a:spcPts val="0"/>
              </a:spcAft>
              <a:buClr>
                <a:schemeClr val="lt2"/>
              </a:buClr>
              <a:buSzPts val="1800"/>
              <a:buFont typeface="Roboto"/>
              <a:buChar char="●"/>
            </a:pPr>
            <a:r>
              <a:rPr lang="en"/>
              <a:t>USB - Universal Serial Bus</a:t>
            </a:r>
            <a:endParaRPr/>
          </a:p>
          <a:p>
            <a:pPr indent="-342900" lvl="0" marL="457200" marR="0" rtl="0" algn="l">
              <a:lnSpc>
                <a:spcPct val="115000"/>
              </a:lnSpc>
              <a:spcBef>
                <a:spcPts val="0"/>
              </a:spcBef>
              <a:spcAft>
                <a:spcPts val="0"/>
              </a:spcAft>
              <a:buSzPts val="1800"/>
              <a:buChar char="●"/>
            </a:pPr>
            <a:r>
              <a:rPr lang="en"/>
              <a:t>CAN bus - Controlled Area Network</a:t>
            </a:r>
            <a:endParaRPr/>
          </a:p>
          <a:p>
            <a:pPr indent="-342900" lvl="0" marL="457200" marR="0" rtl="0" algn="l">
              <a:lnSpc>
                <a:spcPct val="115000"/>
              </a:lnSpc>
              <a:spcBef>
                <a:spcPts val="0"/>
              </a:spcBef>
              <a:spcAft>
                <a:spcPts val="0"/>
              </a:spcAft>
              <a:buSzPts val="1800"/>
              <a:buChar char="●"/>
            </a:pPr>
            <a:r>
              <a:rPr lang="en"/>
              <a:t>1-Wire</a:t>
            </a:r>
            <a:endParaRPr/>
          </a:p>
          <a:p>
            <a:pPr indent="-342900" lvl="0" marL="457200" marR="0" rtl="0" algn="l">
              <a:lnSpc>
                <a:spcPct val="115000"/>
              </a:lnSpc>
              <a:spcBef>
                <a:spcPts val="0"/>
              </a:spcBef>
              <a:spcAft>
                <a:spcPts val="0"/>
              </a:spcAft>
              <a:buSzPts val="1800"/>
              <a:buChar char="●"/>
            </a:pPr>
            <a:r>
              <a:rPr lang="en"/>
              <a:t>Wireless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Common Communication Protocols</a:t>
            </a:r>
            <a:endParaRPr/>
          </a:p>
        </p:txBody>
      </p:sp>
      <p:sp>
        <p:nvSpPr>
          <p:cNvPr id="123" name="Google Shape;123;p2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baseline="30000" lang="en"/>
              <a:t>2</a:t>
            </a:r>
            <a:r>
              <a:rPr lang="en"/>
              <a:t>C - </a:t>
            </a:r>
            <a:r>
              <a:rPr lang="en"/>
              <a:t>Inter-Integrated Circuit</a:t>
            </a:r>
            <a:endParaRPr/>
          </a:p>
          <a:p>
            <a:pPr indent="-342900" lvl="0" marL="457200" rtl="0" algn="l">
              <a:spcBef>
                <a:spcPts val="1600"/>
              </a:spcBef>
              <a:spcAft>
                <a:spcPts val="0"/>
              </a:spcAft>
              <a:buSzPts val="1800"/>
              <a:buChar char="●"/>
            </a:pPr>
            <a:r>
              <a:rPr lang="en"/>
              <a:t>Known as I-two-C, or I-Squared-C</a:t>
            </a:r>
            <a:endParaRPr/>
          </a:p>
          <a:p>
            <a:pPr indent="-342900" lvl="0" marL="457200" rtl="0" algn="l">
              <a:spcBef>
                <a:spcPts val="0"/>
              </a:spcBef>
              <a:spcAft>
                <a:spcPts val="0"/>
              </a:spcAft>
              <a:buSzPts val="1800"/>
              <a:buChar char="●"/>
            </a:pPr>
            <a:r>
              <a:rPr lang="en"/>
              <a:t>Can send data pretty fast</a:t>
            </a:r>
            <a:endParaRPr/>
          </a:p>
          <a:p>
            <a:pPr indent="-342900" lvl="0" marL="457200" marR="0" rtl="0" algn="l">
              <a:lnSpc>
                <a:spcPct val="115000"/>
              </a:lnSpc>
              <a:spcBef>
                <a:spcPts val="0"/>
              </a:spcBef>
              <a:spcAft>
                <a:spcPts val="0"/>
              </a:spcAft>
              <a:buClr>
                <a:schemeClr val="lt2"/>
              </a:buClr>
              <a:buSzPts val="1800"/>
              <a:buFont typeface="Roboto"/>
              <a:buChar char="●"/>
            </a:pPr>
            <a:r>
              <a:rPr lang="en"/>
              <a:t>Talks over two lines/wires</a:t>
            </a:r>
            <a:endParaRPr/>
          </a:p>
          <a:p>
            <a:pPr indent="-317500" lvl="1" marL="914400" rtl="0" algn="l">
              <a:spcBef>
                <a:spcPts val="0"/>
              </a:spcBef>
              <a:spcAft>
                <a:spcPts val="0"/>
              </a:spcAft>
              <a:buSzPts val="1400"/>
              <a:buChar char="○"/>
            </a:pPr>
            <a:r>
              <a:rPr lang="en"/>
              <a:t>SDA - Serial Data</a:t>
            </a:r>
            <a:endParaRPr/>
          </a:p>
          <a:p>
            <a:pPr indent="-317500" lvl="1" marL="914400" rtl="0" algn="l">
              <a:spcBef>
                <a:spcPts val="0"/>
              </a:spcBef>
              <a:spcAft>
                <a:spcPts val="0"/>
              </a:spcAft>
              <a:buSzPts val="1400"/>
              <a:buChar char="○"/>
            </a:pPr>
            <a:r>
              <a:rPr lang="en"/>
              <a:t>SCL - Serial Clock</a:t>
            </a:r>
            <a:endParaRPr/>
          </a:p>
          <a:p>
            <a:pPr indent="-342900" lvl="0" marL="457200" rtl="0" algn="l">
              <a:spcBef>
                <a:spcPts val="0"/>
              </a:spcBef>
              <a:spcAft>
                <a:spcPts val="0"/>
              </a:spcAft>
              <a:buSzPts val="1800"/>
              <a:buChar char="●"/>
            </a:pPr>
            <a:r>
              <a:rPr lang="en"/>
              <a:t>Multiple devices can talk at</a:t>
            </a:r>
            <a:br>
              <a:rPr lang="en"/>
            </a:br>
            <a:r>
              <a:rPr lang="en"/>
              <a:t>the same over the same wires</a:t>
            </a:r>
            <a:endParaRPr/>
          </a:p>
        </p:txBody>
      </p:sp>
      <p:pic>
        <p:nvPicPr>
          <p:cNvPr id="124" name="Google Shape;124;p21"/>
          <p:cNvPicPr preferRelativeResize="0"/>
          <p:nvPr/>
        </p:nvPicPr>
        <p:blipFill>
          <a:blip r:embed="rId3">
            <a:alphaModFix/>
          </a:blip>
          <a:stretch>
            <a:fillRect/>
          </a:stretch>
        </p:blipFill>
        <p:spPr>
          <a:xfrm>
            <a:off x="4398825" y="2771325"/>
            <a:ext cx="4185901" cy="1667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